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96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zack.dehaven\Desktop\Noxious%20Wee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zack.dehaven\Desktop\Noxious%20Weed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EXP_REV!$H$5</c:f>
              <c:strCache>
                <c:ptCount val="1"/>
                <c:pt idx="0">
                  <c:v> Expense 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Pt>
            <c:idx val="15"/>
            <c:marker>
              <c:symbol val="none"/>
            </c:marker>
            <c:bubble3D val="0"/>
            <c:spPr>
              <a:ln w="38100" cap="rnd">
                <a:solidFill>
                  <a:srgbClr val="C00000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52F1-4587-8DE0-00D33465ED22}"/>
              </c:ext>
            </c:extLst>
          </c:dPt>
          <c:cat>
            <c:strRef>
              <c:f>EXP_REV!$G$6:$G$21</c:f>
              <c:strCache>
                <c:ptCount val="1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</c:strCache>
            </c:strRef>
          </c:cat>
          <c:val>
            <c:numRef>
              <c:f>EXP_REV!$H$6:$H$21</c:f>
              <c:numCache>
                <c:formatCode>_(* #,##0_);_(* \(#,##0\);_(* "-"??_);_(@_)</c:formatCode>
                <c:ptCount val="16"/>
                <c:pt idx="0">
                  <c:v>325628.51999999932</c:v>
                </c:pt>
                <c:pt idx="1">
                  <c:v>347272.63000000076</c:v>
                </c:pt>
                <c:pt idx="2">
                  <c:v>347346.80000000051</c:v>
                </c:pt>
                <c:pt idx="3">
                  <c:v>355703.69000000041</c:v>
                </c:pt>
                <c:pt idx="4">
                  <c:v>357564.03000000078</c:v>
                </c:pt>
                <c:pt idx="5">
                  <c:v>372065.71999999968</c:v>
                </c:pt>
                <c:pt idx="6">
                  <c:v>363345.65999999957</c:v>
                </c:pt>
                <c:pt idx="7">
                  <c:v>426468.67999999912</c:v>
                </c:pt>
                <c:pt idx="8">
                  <c:v>443248.56000000041</c:v>
                </c:pt>
                <c:pt idx="9">
                  <c:v>454776.07000000024</c:v>
                </c:pt>
                <c:pt idx="10">
                  <c:v>417553.42999999941</c:v>
                </c:pt>
                <c:pt idx="11">
                  <c:v>412791.22000000061</c:v>
                </c:pt>
                <c:pt idx="12">
                  <c:v>489174.30999999994</c:v>
                </c:pt>
                <c:pt idx="13">
                  <c:v>514725.46999999927</c:v>
                </c:pt>
                <c:pt idx="14">
                  <c:v>571988.44000000041</c:v>
                </c:pt>
                <c:pt idx="15">
                  <c:v>648472.32000000344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2F1-4587-8DE0-00D33465ED22}"/>
            </c:ext>
          </c:extLst>
        </c:ser>
        <c:ser>
          <c:idx val="1"/>
          <c:order val="1"/>
          <c:tx>
            <c:strRef>
              <c:f>EXP_REV!$I$5</c:f>
              <c:strCache>
                <c:ptCount val="1"/>
                <c:pt idx="0">
                  <c:v> Revenue </c:v>
                </c:pt>
              </c:strCache>
            </c:strRef>
          </c:tx>
          <c:spPr>
            <a:ln w="3810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dPt>
            <c:idx val="15"/>
            <c:marker>
              <c:symbol val="none"/>
            </c:marker>
            <c:bubble3D val="0"/>
            <c:spPr>
              <a:ln w="38100" cap="rnd">
                <a:solidFill>
                  <a:schemeClr val="accent6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52F1-4587-8DE0-00D33465ED22}"/>
              </c:ext>
            </c:extLst>
          </c:dPt>
          <c:cat>
            <c:strRef>
              <c:f>EXP_REV!$G$6:$G$21</c:f>
              <c:strCache>
                <c:ptCount val="1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</c:strCache>
            </c:strRef>
          </c:cat>
          <c:val>
            <c:numRef>
              <c:f>EXP_REV!$I$6:$I$21</c:f>
              <c:numCache>
                <c:formatCode>_(* #,##0_);_(* \(#,##0\);_(* "-"??_);_(@_)</c:formatCode>
                <c:ptCount val="16"/>
                <c:pt idx="0">
                  <c:v>336635.32999999891</c:v>
                </c:pt>
                <c:pt idx="1">
                  <c:v>363284.31</c:v>
                </c:pt>
                <c:pt idx="2">
                  <c:v>343170.50999999983</c:v>
                </c:pt>
                <c:pt idx="3">
                  <c:v>382374.09999999928</c:v>
                </c:pt>
                <c:pt idx="4">
                  <c:v>373386.07000000065</c:v>
                </c:pt>
                <c:pt idx="5">
                  <c:v>397513.92999999982</c:v>
                </c:pt>
                <c:pt idx="6">
                  <c:v>414094.10999999882</c:v>
                </c:pt>
                <c:pt idx="7">
                  <c:v>353556.18999999925</c:v>
                </c:pt>
                <c:pt idx="8">
                  <c:v>439257.86999999947</c:v>
                </c:pt>
                <c:pt idx="9">
                  <c:v>453984.02000000037</c:v>
                </c:pt>
                <c:pt idx="10">
                  <c:v>450842.40999999933</c:v>
                </c:pt>
                <c:pt idx="11">
                  <c:v>450324.21999999991</c:v>
                </c:pt>
                <c:pt idx="12">
                  <c:v>456161.22000000085</c:v>
                </c:pt>
                <c:pt idx="13">
                  <c:v>511705.07999999891</c:v>
                </c:pt>
                <c:pt idx="14">
                  <c:v>502348.77000000025</c:v>
                </c:pt>
                <c:pt idx="15">
                  <c:v>513283.05337800836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52F1-4587-8DE0-00D33465ED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4795823"/>
        <c:axId val="844797311"/>
      </c:lineChart>
      <c:catAx>
        <c:axId val="8447958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4797311"/>
        <c:crosses val="autoZero"/>
        <c:auto val="1"/>
        <c:lblAlgn val="ctr"/>
        <c:lblOffset val="100"/>
        <c:noMultiLvlLbl val="0"/>
      </c:catAx>
      <c:valAx>
        <c:axId val="844797311"/>
        <c:scaling>
          <c:orientation val="minMax"/>
          <c:min val="2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\ #,##0,\ &quot;K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47958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pivotSource>
    <c:name>[Noxious Weed.xlsx]Cash_Inv!PivotTable5</c:name>
    <c:fmtId val="12"/>
  </c:pivotSource>
  <c:chart>
    <c:autoTitleDeleted val="0"/>
    <c:pivotFmts>
      <c:pivotFmt>
        <c:idx val="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-1.8053295467797922E-17"/>
              <c:y val="-0.11611032248194507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6">
              <a:lumMod val="60000"/>
              <a:lumOff val="40000"/>
              <a:alpha val="50000"/>
            </a:schemeClr>
          </a:solidFill>
          <a:ln>
            <a:noFill/>
          </a:ln>
          <a:effectLst/>
        </c:spPr>
        <c:dLbl>
          <c:idx val="0"/>
          <c:layout>
            <c:manualLayout>
              <c:x val="0"/>
              <c:y val="-0.116110322481945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5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6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9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0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3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4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5"/>
        <c:spPr>
          <a:solidFill>
            <a:schemeClr val="accent6">
              <a:tint val="77000"/>
            </a:schemeClr>
          </a:solidFill>
          <a:ln>
            <a:noFill/>
          </a:ln>
          <a:effectLst/>
        </c:spPr>
        <c:dLbl>
          <c:idx val="0"/>
          <c:layout>
            <c:manualLayout>
              <c:x val="0"/>
              <c:y val="-0.1262553992183071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6"/>
        <c:spPr>
          <a:solidFill>
            <a:schemeClr val="accent6">
              <a:lumMod val="60000"/>
              <a:lumOff val="40000"/>
              <a:alpha val="40000"/>
            </a:schemeClr>
          </a:solidFill>
          <a:ln>
            <a:noFill/>
          </a:ln>
          <a:effectLst/>
        </c:spPr>
        <c:dLbl>
          <c:idx val="0"/>
          <c:layout>
            <c:manualLayout>
              <c:x val="-1.1449256235783787E-16"/>
              <c:y val="-0.1492109263489083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7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8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9"/>
        <c:spPr>
          <a:solidFill>
            <a:schemeClr val="accent6">
              <a:tint val="77000"/>
            </a:schemeClr>
          </a:solidFill>
          <a:ln>
            <a:noFill/>
          </a:ln>
          <a:effectLst/>
        </c:spPr>
        <c:dLbl>
          <c:idx val="0"/>
          <c:layout>
            <c:manualLayout>
              <c:x val="0"/>
              <c:y val="-0.1262553992183071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0"/>
        <c:spPr>
          <a:solidFill>
            <a:schemeClr val="accent6">
              <a:lumMod val="60000"/>
              <a:lumOff val="40000"/>
              <a:alpha val="40000"/>
            </a:schemeClr>
          </a:solidFill>
          <a:ln>
            <a:noFill/>
          </a:ln>
          <a:effectLst/>
        </c:spPr>
        <c:dLbl>
          <c:idx val="0"/>
          <c:layout>
            <c:manualLayout>
              <c:x val="-1.1449256235783787E-16"/>
              <c:y val="-0.1492109263489083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1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2"/>
        <c:spPr>
          <a:solidFill>
            <a:schemeClr val="accent6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3"/>
        <c:spPr>
          <a:solidFill>
            <a:schemeClr val="accent6">
              <a:tint val="77000"/>
            </a:schemeClr>
          </a:solidFill>
          <a:ln>
            <a:noFill/>
          </a:ln>
          <a:effectLst/>
        </c:spPr>
        <c:dLbl>
          <c:idx val="0"/>
          <c:layout>
            <c:manualLayout>
              <c:x val="0"/>
              <c:y val="-0.1262553992183071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4"/>
        <c:spPr>
          <a:solidFill>
            <a:schemeClr val="accent6">
              <a:lumMod val="60000"/>
              <a:lumOff val="40000"/>
              <a:alpha val="40000"/>
            </a:schemeClr>
          </a:solidFill>
          <a:ln>
            <a:noFill/>
          </a:ln>
          <a:effectLst/>
        </c:spPr>
        <c:dLbl>
          <c:idx val="0"/>
          <c:layout>
            <c:manualLayout>
              <c:x val="-1.1449256235783787E-16"/>
              <c:y val="-0.1492109263489083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  <c:showLegendKey val="0"/>
          <c:showVal val="0"/>
          <c:showCatName val="1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Cash_Inv!$C$2:$C$3</c:f>
              <c:strCache>
                <c:ptCount val="1"/>
                <c:pt idx="0">
                  <c:v>Cash</c:v>
                </c:pt>
              </c:strCache>
            </c:strRef>
          </c:tx>
          <c:spPr>
            <a:solidFill>
              <a:schemeClr val="accent6">
                <a:shade val="76000"/>
              </a:schemeClr>
            </a:solidFill>
            <a:ln>
              <a:noFill/>
            </a:ln>
            <a:effectLst/>
          </c:spPr>
          <c:invertIfNegative val="0"/>
          <c:cat>
            <c:strRef>
              <c:f>Cash_Inv!$B$4:$B$19</c:f>
              <c:strCache>
                <c:ptCount val="1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</c:strCache>
            </c:strRef>
          </c:cat>
          <c:val>
            <c:numRef>
              <c:f>Cash_Inv!$C$4:$C$19</c:f>
              <c:numCache>
                <c:formatCode>_(* #,##0_);_(* \(#,##0\);_(* "-"_);_(@_)</c:formatCode>
                <c:ptCount val="16"/>
                <c:pt idx="0">
                  <c:v>63924.100000000013</c:v>
                </c:pt>
                <c:pt idx="1">
                  <c:v>56532.179999999877</c:v>
                </c:pt>
                <c:pt idx="2">
                  <c:v>58904.339999999924</c:v>
                </c:pt>
                <c:pt idx="3">
                  <c:v>61024.199999999888</c:v>
                </c:pt>
                <c:pt idx="4">
                  <c:v>47827.850000000086</c:v>
                </c:pt>
                <c:pt idx="5">
                  <c:v>68941.699999999983</c:v>
                </c:pt>
                <c:pt idx="6">
                  <c:v>112862.11000000022</c:v>
                </c:pt>
                <c:pt idx="7">
                  <c:v>119853.03999999991</c:v>
                </c:pt>
                <c:pt idx="8">
                  <c:v>100677.48999999989</c:v>
                </c:pt>
                <c:pt idx="9">
                  <c:v>96630.969999999972</c:v>
                </c:pt>
                <c:pt idx="10">
                  <c:v>91239.939999999915</c:v>
                </c:pt>
                <c:pt idx="11">
                  <c:v>148015.95000000004</c:v>
                </c:pt>
                <c:pt idx="12">
                  <c:v>145295.26999999947</c:v>
                </c:pt>
                <c:pt idx="13">
                  <c:v>116028.20999999995</c:v>
                </c:pt>
                <c:pt idx="14">
                  <c:v>85644.530000000101</c:v>
                </c:pt>
                <c:pt idx="15">
                  <c:v>-2504.810000000065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E8-4B66-8635-76EB1688A8EC}"/>
            </c:ext>
          </c:extLst>
        </c:ser>
        <c:ser>
          <c:idx val="1"/>
          <c:order val="1"/>
          <c:tx>
            <c:strRef>
              <c:f>Cash_Inv!$D$2:$D$3</c:f>
              <c:strCache>
                <c:ptCount val="1"/>
                <c:pt idx="0">
                  <c:v>Investments</c:v>
                </c:pt>
              </c:strCache>
            </c:strRef>
          </c:tx>
          <c:spPr>
            <a:solidFill>
              <a:schemeClr val="accent6">
                <a:tint val="77000"/>
              </a:schemeClr>
            </a:solidFill>
            <a:ln>
              <a:noFill/>
            </a:ln>
            <a:effectLst/>
          </c:spPr>
          <c:invertIfNegative val="0"/>
          <c:dPt>
            <c:idx val="15"/>
            <c:invertIfNegative val="0"/>
            <c:bubble3D val="0"/>
            <c:spPr>
              <a:solidFill>
                <a:schemeClr val="accent6">
                  <a:lumMod val="60000"/>
                  <a:lumOff val="40000"/>
                  <a:alpha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66E8-4B66-8635-76EB1688A8EC}"/>
              </c:ext>
            </c:extLst>
          </c:dPt>
          <c:dLbls>
            <c:dLbl>
              <c:idx val="0"/>
              <c:layout>
                <c:manualLayout>
                  <c:x val="0"/>
                  <c:y val="-0.1262553992183071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6E8-4B66-8635-76EB1688A8EC}"/>
                </c:ext>
              </c:extLst>
            </c:dLbl>
            <c:dLbl>
              <c:idx val="15"/>
              <c:layout>
                <c:manualLayout>
                  <c:x val="-1.1449256235783787E-16"/>
                  <c:y val="-0.1492109263489083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6E8-4B66-8635-76EB1688A8E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Cash_Inv!$B$4:$B$19</c:f>
              <c:strCache>
                <c:ptCount val="1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</c:strCache>
            </c:strRef>
          </c:cat>
          <c:val>
            <c:numRef>
              <c:f>Cash_Inv!$D$4:$D$19</c:f>
              <c:numCache>
                <c:formatCode>_(* #,##0_);_(* \(#,##0\);_(* "-"_);_(@_)</c:formatCode>
                <c:ptCount val="16"/>
                <c:pt idx="0">
                  <c:v>75398.760000000009</c:v>
                </c:pt>
                <c:pt idx="1">
                  <c:v>100547.4</c:v>
                </c:pt>
                <c:pt idx="2">
                  <c:v>125730.98</c:v>
                </c:pt>
                <c:pt idx="3">
                  <c:v>150925.20999999996</c:v>
                </c:pt>
                <c:pt idx="4">
                  <c:v>176071.36000000002</c:v>
                </c:pt>
                <c:pt idx="5">
                  <c:v>176315.48999999996</c:v>
                </c:pt>
                <c:pt idx="6">
                  <c:v>177034.71000000005</c:v>
                </c:pt>
                <c:pt idx="7">
                  <c:v>178520.94999999998</c:v>
                </c:pt>
                <c:pt idx="8">
                  <c:v>181612.12</c:v>
                </c:pt>
                <c:pt idx="9">
                  <c:v>180968.48000000004</c:v>
                </c:pt>
                <c:pt idx="10">
                  <c:v>224627.63999999998</c:v>
                </c:pt>
                <c:pt idx="11">
                  <c:v>226887.35</c:v>
                </c:pt>
                <c:pt idx="12">
                  <c:v>229963.50999999995</c:v>
                </c:pt>
                <c:pt idx="13">
                  <c:v>216287.47000000003</c:v>
                </c:pt>
                <c:pt idx="14">
                  <c:v>163206.55000000002</c:v>
                </c:pt>
                <c:pt idx="15">
                  <c:v>99420.749999999985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6E8-4B66-8635-76EB1688A8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001772111"/>
        <c:axId val="1001777071"/>
      </c:barChart>
      <c:catAx>
        <c:axId val="1001772111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001777071"/>
        <c:crosses val="autoZero"/>
        <c:auto val="1"/>
        <c:lblAlgn val="ctr"/>
        <c:lblOffset val="100"/>
        <c:noMultiLvlLbl val="0"/>
      </c:catAx>
      <c:valAx>
        <c:axId val="1001777071"/>
        <c:scaling>
          <c:orientation val="minMax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\ #,##0,\ &quot;K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017721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6505B-3481-65B1-DF43-7F18564B3D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24B14-9713-2800-0D28-DB64DC0864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FB08D4-DD13-7B0B-7339-C4F0DEE0A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235B-D81C-42C4-ACD2-945807F99E15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53A19E-29E1-B38A-9A11-0366FA97B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AD8E8-E0E2-BA41-E2E0-E5ABD790F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4938-5673-4DFB-A528-0251EFB1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91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A3261-9D6F-AF89-8150-61C52996F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2FE6C5-B2D8-9BC9-4747-DF0FB6AB66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F6BD16-C794-E3ED-2717-CC5F08E92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235B-D81C-42C4-ACD2-945807F99E15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004EB9-19B1-F305-C28C-00B4F7BD2E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62EC79-1A87-2F78-F1ED-B0CAE28E0E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4938-5673-4DFB-A528-0251EFB1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553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14BAE-77CE-63EB-F367-396DE63EF9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36572B-B813-BA55-2CA5-FB254B3E8A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F2920B-310C-5650-4A61-D359EE401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235B-D81C-42C4-ACD2-945807F99E15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629844-72F6-E821-BE43-1BA2243C1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76D753-C726-FE3C-90E0-0538E5692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4938-5673-4DFB-A528-0251EFB1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845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03F45-B4B6-B698-8F0A-29FE74EDD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B8071E-3D4F-E57F-1C6B-9A545F5CC0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22843F-D213-4ED0-7E40-4A5C59411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235B-D81C-42C4-ACD2-945807F99E15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4E273F-E1A8-01B7-1780-36B980AFF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421C64-0DE9-9808-27DD-33ABBF5F4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4938-5673-4DFB-A528-0251EFB1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907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A9BE7-AA03-48C9-8F45-ECAB6CA0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D442AC-E3DD-B368-BB31-3A938C408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583387-5CAC-799C-59CD-5FBED9794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235B-D81C-42C4-ACD2-945807F99E15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2E4A96-BB8A-0D4F-12B6-62377BD6E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42244D-24CB-EE85-0CAF-081244EE8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4938-5673-4DFB-A528-0251EFB1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8154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12982-9D23-C2DA-6922-F2A87F0C3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E0FE8A-5DD2-E81A-1260-242B7CA5F5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2FC83D-47A6-06E7-55E7-A34F5D56DC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E46133-963A-F7CB-3FB9-4CAE73293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235B-D81C-42C4-ACD2-945807F99E15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0EC7DF-977A-2D27-F311-FA9A51C48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F91212-1595-C4F3-1D2D-F1219E12F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4938-5673-4DFB-A528-0251EFB1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527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617DFF-CD32-9658-AAF6-FB77F63C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2F2E0-46FB-02DA-8852-E5E9D0E24B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97582E-36C8-ECA7-095B-3A7BB3B08D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5FD5E6-B6B6-F57B-D2A9-D63364426C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C4A52B-B108-E6AC-77A8-C21597D903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7D1EE9-B087-831E-B52C-4AAAA316F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235B-D81C-42C4-ACD2-945807F99E15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88D919-8D39-618B-3730-4EC3F8A39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9129E6-411B-3CD9-AE01-05F3E32E0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4938-5673-4DFB-A528-0251EFB1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148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A43E0-B33A-5470-EEC8-0A649E521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916325-EC3E-264A-61CF-90B0A3792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235B-D81C-42C4-ACD2-945807F99E15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1438E6-2495-9B66-6084-56D66FD39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AF4256-3996-1704-0906-8126F5F8B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4938-5673-4DFB-A528-0251EFB1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308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F66DF3-97B6-BE64-BBF4-EE64CD3ED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235B-D81C-42C4-ACD2-945807F99E15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89DDF1-9BF6-ECBE-F80F-FD5550152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D0DD40-C414-E169-BD69-039EA7C3E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4938-5673-4DFB-A528-0251EFB1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7207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186E8-096F-178C-E0CE-D58C214D6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6B4997-9908-0F7D-3E9C-FA61D29BC0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E4128-83C1-894D-4638-1F399B16DD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528C44-B225-D8A7-CC76-B47C7433B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235B-D81C-42C4-ACD2-945807F99E15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A74121-C1D3-2623-290B-BAB505E1A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FAEDB0-59D0-061E-96C3-14F8A858D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4938-5673-4DFB-A528-0251EFB1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1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60EC5-0386-F107-295C-CB0E1C1442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967F7A-14A0-9210-01FF-DC49D1FAE8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3BDF31-9427-A9CC-375D-89115FE9D2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3CAAEA-762C-8E3A-C0D7-BBCBCF4E4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A235B-D81C-42C4-ACD2-945807F99E15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AEF54F-38DE-8068-BBB5-953528040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FB7C75-ECA3-C34F-D95C-09E0C52A5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D4938-5673-4DFB-A528-0251EFB1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444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DF0A04-A706-22DE-4AE6-D70A98129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88D89F-DA08-81B8-CA46-53EA4F8164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F1112-42E9-C914-0076-2E12EE9FEF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9A235B-D81C-42C4-ACD2-945807F99E15}" type="datetimeFigureOut">
              <a:rPr lang="en-US" smtClean="0"/>
              <a:t>10/31/2025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14CF37-3225-CB2B-A7CD-7E20F0D6B0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94FA70-B5AE-E1E8-9FBD-1619EDD702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CD4938-5673-4DFB-A528-0251EFB15D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247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C5C7626D-60C8-17AE-609E-7245F1F24F22}"/>
              </a:ext>
            </a:extLst>
          </p:cNvPr>
          <p:cNvGraphicFramePr>
            <a:graphicFrameLocks/>
          </p:cNvGraphicFramePr>
          <p:nvPr/>
        </p:nvGraphicFramePr>
        <p:xfrm>
          <a:off x="457351" y="871131"/>
          <a:ext cx="7013491" cy="48390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4A7FA95-4182-0F3B-BF89-E0B23F4E1482}"/>
              </a:ext>
            </a:extLst>
          </p:cNvPr>
          <p:cNvSpPr txBox="1"/>
          <p:nvPr/>
        </p:nvSpPr>
        <p:spPr>
          <a:xfrm>
            <a:off x="7859949" y="1028343"/>
            <a:ext cx="38747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Projected Year End numbers based on current trends – OCT-DEC </a:t>
            </a:r>
          </a:p>
          <a:p>
            <a:r>
              <a:rPr lang="en-US" dirty="0"/>
              <a:t>	EXP: +102K</a:t>
            </a:r>
          </a:p>
          <a:p>
            <a:r>
              <a:rPr lang="en-US" dirty="0"/>
              <a:t>	REV: +131K</a:t>
            </a:r>
          </a:p>
          <a:p>
            <a:endParaRPr lang="en-US" dirty="0"/>
          </a:p>
          <a:p>
            <a:r>
              <a:rPr lang="en-US" dirty="0"/>
              <a:t>Expenses over the last fifteen years have increased a total of 99% / 6.6% annually</a:t>
            </a:r>
          </a:p>
          <a:p>
            <a:endParaRPr lang="en-US" dirty="0"/>
          </a:p>
          <a:p>
            <a:r>
              <a:rPr lang="en-US" dirty="0"/>
              <a:t>Revenues over the last fifteen years have increased a total of 52% / 3.5% annually</a:t>
            </a:r>
          </a:p>
          <a:p>
            <a:endParaRPr lang="en-US" dirty="0"/>
          </a:p>
          <a:p>
            <a:r>
              <a:rPr lang="en-US" dirty="0"/>
              <a:t>Expenses have increase significantly in the last three years 23-25 (26%) and revenue have not maintained pace.</a:t>
            </a:r>
          </a:p>
        </p:txBody>
      </p:sp>
    </p:spTree>
    <p:extLst>
      <p:ext uri="{BB962C8B-B14F-4D97-AF65-F5344CB8AC3E}">
        <p14:creationId xmlns:p14="http://schemas.microsoft.com/office/powerpoint/2010/main" val="1945186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E09CEB-D50B-D217-60D2-91A18B2A32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1A89120-7097-6142-C8D3-B6D7B1793E5D}"/>
              </a:ext>
            </a:extLst>
          </p:cNvPr>
          <p:cNvSpPr txBox="1"/>
          <p:nvPr/>
        </p:nvSpPr>
        <p:spPr>
          <a:xfrm>
            <a:off x="1524000" y="4486275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2025 projected closing balance is 100K – Down from approximately 250K to close out 2024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AFB1DD8-5060-7731-475E-4F3E51256050}"/>
              </a:ext>
            </a:extLst>
          </p:cNvPr>
          <p:cNvGraphicFramePr>
            <a:graphicFrameLocks/>
          </p:cNvGraphicFramePr>
          <p:nvPr/>
        </p:nvGraphicFramePr>
        <p:xfrm>
          <a:off x="1781175" y="683419"/>
          <a:ext cx="8134350" cy="38028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41250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31280-4C2B-4912-3D10-ECE0FFB64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AEF637A-4340-499D-CBA8-2655C04BF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621" y="476405"/>
            <a:ext cx="10437257" cy="520033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A40515-19DC-1E5A-FC4E-82CE681E81BE}"/>
              </a:ext>
            </a:extLst>
          </p:cNvPr>
          <p:cNvSpPr txBox="1"/>
          <p:nvPr/>
        </p:nvSpPr>
        <p:spPr>
          <a:xfrm>
            <a:off x="485774" y="5863709"/>
            <a:ext cx="105431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Expenses by Category – Excludes 2025 incomplete data set</a:t>
            </a:r>
          </a:p>
        </p:txBody>
      </p:sp>
    </p:spTree>
    <p:extLst>
      <p:ext uri="{BB962C8B-B14F-4D97-AF65-F5344CB8AC3E}">
        <p14:creationId xmlns:p14="http://schemas.microsoft.com/office/powerpoint/2010/main" val="25180782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100</Words>
  <Application>Microsoft Office PowerPoint</Application>
  <PresentationFormat>Widescreen</PresentationFormat>
  <Paragraphs>13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Zack DeHaven</dc:creator>
  <cp:lastModifiedBy>Zack DeHaven</cp:lastModifiedBy>
  <cp:revision>1</cp:revision>
  <dcterms:created xsi:type="dcterms:W3CDTF">2025-10-31T16:44:51Z</dcterms:created>
  <dcterms:modified xsi:type="dcterms:W3CDTF">2025-10-31T16:45:07Z</dcterms:modified>
</cp:coreProperties>
</file>